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1"/>
  </p:handoutMasterIdLst>
  <p:sldIdLst>
    <p:sldId id="359" r:id="rId2"/>
    <p:sldId id="257" r:id="rId3"/>
    <p:sldId id="258" r:id="rId4"/>
    <p:sldId id="380" r:id="rId5"/>
    <p:sldId id="379" r:id="rId6"/>
    <p:sldId id="381" r:id="rId7"/>
    <p:sldId id="360" r:id="rId8"/>
    <p:sldId id="259" r:id="rId9"/>
    <p:sldId id="361" r:id="rId10"/>
    <p:sldId id="335" r:id="rId11"/>
    <p:sldId id="334" r:id="rId12"/>
    <p:sldId id="372" r:id="rId13"/>
    <p:sldId id="373" r:id="rId14"/>
    <p:sldId id="374" r:id="rId15"/>
    <p:sldId id="382" r:id="rId16"/>
    <p:sldId id="375" r:id="rId17"/>
    <p:sldId id="347" r:id="rId18"/>
    <p:sldId id="303" r:id="rId19"/>
    <p:sldId id="302" r:id="rId20"/>
  </p:sldIdLst>
  <p:sldSz cx="12192000" cy="6858000"/>
  <p:notesSz cx="6858000" cy="9945688"/>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33A"/>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F68E4F34-18E6-4257-A011-5898B0B0B247}" type="datetimeFigureOut">
              <a:rPr lang="lv-LV" smtClean="0"/>
              <a:t>22.06.2023</a:t>
            </a:fld>
            <a:endParaRPr lang="lv-LV"/>
          </a:p>
        </p:txBody>
      </p:sp>
      <p:sp>
        <p:nvSpPr>
          <p:cNvPr id="4" name="Footer Placeholder 3"/>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C5501E9F-CB70-43FC-8E5E-F90E193CA8F5}" type="slidenum">
              <a:rPr lang="lv-LV" smtClean="0"/>
              <a:t>‹#›</a:t>
            </a:fld>
            <a:endParaRPr lang="lv-LV"/>
          </a:p>
        </p:txBody>
      </p:sp>
    </p:spTree>
    <p:extLst>
      <p:ext uri="{BB962C8B-B14F-4D97-AF65-F5344CB8AC3E}">
        <p14:creationId xmlns:p14="http://schemas.microsoft.com/office/powerpoint/2010/main" val="358687169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p:cNvSpPr>
            <a:spLocks noGrp="1"/>
          </p:cNvSpPr>
          <p:nvPr>
            <p:ph type="dt" sz="half" idx="10"/>
          </p:nvPr>
        </p:nvSpPr>
        <p:spPr/>
        <p:txBody>
          <a:bodyPr/>
          <a:lstStyle/>
          <a:p>
            <a:fld id="{5885EC54-3A55-4E63-9F82-2F1CEC3B97E5}" type="datetimeFigureOut">
              <a:rPr lang="lv-LV" smtClean="0"/>
              <a:t>22.06.2023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926201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5885EC54-3A55-4E63-9F82-2F1CEC3B97E5}" type="datetimeFigureOut">
              <a:rPr lang="lv-LV" smtClean="0"/>
              <a:t>22.06.2023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3312621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5885EC54-3A55-4E63-9F82-2F1CEC3B97E5}" type="datetimeFigureOut">
              <a:rPr lang="lv-LV" smtClean="0"/>
              <a:t>22.06.2023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3351615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5885EC54-3A55-4E63-9F82-2F1CEC3B97E5}" type="datetimeFigureOut">
              <a:rPr lang="lv-LV" smtClean="0"/>
              <a:t>22.06.2023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445184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EC54-3A55-4E63-9F82-2F1CEC3B97E5}" type="datetimeFigureOut">
              <a:rPr lang="lv-LV" smtClean="0"/>
              <a:t>22.06.2023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2602069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p:cNvSpPr>
            <a:spLocks noGrp="1"/>
          </p:cNvSpPr>
          <p:nvPr>
            <p:ph type="dt" sz="half" idx="10"/>
          </p:nvPr>
        </p:nvSpPr>
        <p:spPr/>
        <p:txBody>
          <a:bodyPr/>
          <a:lstStyle/>
          <a:p>
            <a:fld id="{5885EC54-3A55-4E63-9F82-2F1CEC3B97E5}" type="datetimeFigureOut">
              <a:rPr lang="lv-LV" smtClean="0"/>
              <a:t>22.06.2023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3812747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p:cNvSpPr>
            <a:spLocks noGrp="1"/>
          </p:cNvSpPr>
          <p:nvPr>
            <p:ph type="dt" sz="half" idx="10"/>
          </p:nvPr>
        </p:nvSpPr>
        <p:spPr/>
        <p:txBody>
          <a:bodyPr/>
          <a:lstStyle/>
          <a:p>
            <a:fld id="{5885EC54-3A55-4E63-9F82-2F1CEC3B97E5}" type="datetimeFigureOut">
              <a:rPr lang="lv-LV" smtClean="0"/>
              <a:t>22.06.2023</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3242311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Date Placeholder 2"/>
          <p:cNvSpPr>
            <a:spLocks noGrp="1"/>
          </p:cNvSpPr>
          <p:nvPr>
            <p:ph type="dt" sz="half" idx="10"/>
          </p:nvPr>
        </p:nvSpPr>
        <p:spPr/>
        <p:txBody>
          <a:bodyPr/>
          <a:lstStyle/>
          <a:p>
            <a:fld id="{5885EC54-3A55-4E63-9F82-2F1CEC3B97E5}" type="datetimeFigureOut">
              <a:rPr lang="lv-LV" smtClean="0"/>
              <a:t>22.06.2023</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3254195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85EC54-3A55-4E63-9F82-2F1CEC3B97E5}" type="datetimeFigureOut">
              <a:rPr lang="lv-LV" smtClean="0"/>
              <a:t>22.06.2023</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1517120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85EC54-3A55-4E63-9F82-2F1CEC3B97E5}" type="datetimeFigureOut">
              <a:rPr lang="lv-LV" smtClean="0"/>
              <a:t>22.06.2023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1472856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85EC54-3A55-4E63-9F82-2F1CEC3B97E5}" type="datetimeFigureOut">
              <a:rPr lang="lv-LV" smtClean="0"/>
              <a:t>22.06.2023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43572C22-BB4D-4AF2-B896-2B5990B90F10}" type="slidenum">
              <a:rPr lang="lv-LV" smtClean="0"/>
              <a:t>‹#›</a:t>
            </a:fld>
            <a:endParaRPr lang="lv-LV"/>
          </a:p>
        </p:txBody>
      </p:sp>
    </p:spTree>
    <p:extLst>
      <p:ext uri="{BB962C8B-B14F-4D97-AF65-F5344CB8AC3E}">
        <p14:creationId xmlns:p14="http://schemas.microsoft.com/office/powerpoint/2010/main" val="1548247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5EC54-3A55-4E63-9F82-2F1CEC3B97E5}" type="datetimeFigureOut">
              <a:rPr lang="lv-LV" smtClean="0"/>
              <a:t>22.06.2023</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572C22-BB4D-4AF2-B896-2B5990B90F10}" type="slidenum">
              <a:rPr lang="lv-LV" smtClean="0"/>
              <a:t>‹#›</a:t>
            </a:fld>
            <a:endParaRPr lang="lv-LV"/>
          </a:p>
        </p:txBody>
      </p:sp>
    </p:spTree>
    <p:extLst>
      <p:ext uri="{BB962C8B-B14F-4D97-AF65-F5344CB8AC3E}">
        <p14:creationId xmlns:p14="http://schemas.microsoft.com/office/powerpoint/2010/main" val="3191174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lv-LV" sz="4000" b="1" dirty="0">
                <a:latin typeface="+mn-lt"/>
              </a:rPr>
              <a:t>SIA  “</a:t>
            </a:r>
            <a:r>
              <a:rPr lang="lv-LV" sz="4000" b="1" dirty="0" err="1">
                <a:latin typeface="+mn-lt"/>
              </a:rPr>
              <a:t>Menergo</a:t>
            </a:r>
            <a:r>
              <a:rPr lang="lv-LV" sz="4000" b="1" dirty="0">
                <a:latin typeface="+mn-lt"/>
              </a:rPr>
              <a:t> mežs” </a:t>
            </a:r>
            <a:br>
              <a:rPr lang="en-US" sz="4000" b="1" dirty="0">
                <a:latin typeface="+mn-lt"/>
              </a:rPr>
            </a:br>
            <a:r>
              <a:rPr lang="lv-LV" sz="4000" b="1" dirty="0">
                <a:latin typeface="+mn-lt"/>
              </a:rPr>
              <a:t>paredzētās darbības</a:t>
            </a:r>
            <a:br>
              <a:rPr lang="lv-LV" sz="4000" b="1" dirty="0">
                <a:latin typeface="+mn-lt"/>
              </a:rPr>
            </a:br>
            <a:r>
              <a:rPr lang="lv-LV" sz="4000" b="1" dirty="0">
                <a:latin typeface="+mn-lt"/>
              </a:rPr>
              <a:t>„Derīgo izrakteņu (dolomīta) ieguve atradnē “Dzeņi” īpašumos </a:t>
            </a:r>
            <a:r>
              <a:rPr lang="lv-LV" sz="4000" b="1" dirty="0" err="1">
                <a:latin typeface="+mn-lt"/>
              </a:rPr>
              <a:t>Jaunpurgaiļi</a:t>
            </a:r>
            <a:r>
              <a:rPr lang="lv-LV" sz="4000" b="1" dirty="0">
                <a:latin typeface="+mn-lt"/>
              </a:rPr>
              <a:t>, Purgaiļi un Birztalas Grundzāles pagastā, Smiltenes novadā ”</a:t>
            </a:r>
          </a:p>
        </p:txBody>
      </p:sp>
      <p:sp>
        <p:nvSpPr>
          <p:cNvPr id="3" name="Text Placeholder 2"/>
          <p:cNvSpPr>
            <a:spLocks noGrp="1"/>
          </p:cNvSpPr>
          <p:nvPr>
            <p:ph type="body" idx="1"/>
          </p:nvPr>
        </p:nvSpPr>
        <p:spPr/>
        <p:txBody>
          <a:bodyPr>
            <a:normAutofit fontScale="92500" lnSpcReduction="20000"/>
          </a:bodyPr>
          <a:lstStyle/>
          <a:p>
            <a:pPr algn="ctr"/>
            <a:r>
              <a:rPr lang="lv-LV" sz="3600" b="1" dirty="0">
                <a:solidFill>
                  <a:srgbClr val="00133A"/>
                </a:solidFill>
              </a:rPr>
              <a:t>Ietekmes uz vidi novērtējuma procesa</a:t>
            </a:r>
          </a:p>
          <a:p>
            <a:pPr algn="ctr"/>
            <a:r>
              <a:rPr lang="lv-LV" sz="3600" b="1" dirty="0">
                <a:solidFill>
                  <a:srgbClr val="00133A"/>
                </a:solidFill>
              </a:rPr>
              <a:t>Sākotnējā sabiedriskā apspriešana</a:t>
            </a:r>
          </a:p>
          <a:p>
            <a:pPr algn="ctr"/>
            <a:r>
              <a:rPr lang="lv-LV" sz="3600" b="1" dirty="0">
                <a:solidFill>
                  <a:srgbClr val="00133A"/>
                </a:solidFill>
              </a:rPr>
              <a:t>Vides eksperte Inga Gavena</a:t>
            </a:r>
          </a:p>
        </p:txBody>
      </p:sp>
    </p:spTree>
    <p:extLst>
      <p:ext uri="{BB962C8B-B14F-4D97-AF65-F5344CB8AC3E}">
        <p14:creationId xmlns:p14="http://schemas.microsoft.com/office/powerpoint/2010/main" val="3599370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a:effectLst>
                  <a:outerShdw blurRad="38100" dist="38100" dir="2700000" algn="tl">
                    <a:srgbClr val="000000">
                      <a:alpha val="43137"/>
                    </a:srgbClr>
                  </a:outerShdw>
                </a:effectLst>
              </a:rPr>
              <a:t>Teritorijas sagatavošana ieguvei</a:t>
            </a:r>
          </a:p>
        </p:txBody>
      </p:sp>
      <p:sp>
        <p:nvSpPr>
          <p:cNvPr id="3" name="Content Placeholder 2"/>
          <p:cNvSpPr>
            <a:spLocks noGrp="1"/>
          </p:cNvSpPr>
          <p:nvPr>
            <p:ph idx="1"/>
          </p:nvPr>
        </p:nvSpPr>
        <p:spPr/>
        <p:txBody>
          <a:bodyPr>
            <a:normAutofit/>
          </a:bodyPr>
          <a:lstStyle/>
          <a:p>
            <a:r>
              <a:rPr lang="lv-LV" dirty="0"/>
              <a:t>Derīgā izrakteņa ieguves karjera teritorijas sagatavošanai un derīgā izrakteņa ieguvei normatīvajos aktos noteiktajā kārtībā tiks izstrādāts derīgo izrakteņu ieguves un ieguves vietas rekultivācijas tehniskais projekts, kas tiks akceptēts atbildīgajās valsts un pašvaldības institūcijās. </a:t>
            </a:r>
          </a:p>
          <a:p>
            <a:r>
              <a:rPr lang="lv-LV" dirty="0"/>
              <a:t>Ieguves vietas sagatavošana ekspluatācijai ietver:</a:t>
            </a:r>
          </a:p>
          <a:p>
            <a:pPr lvl="1"/>
            <a:r>
              <a:rPr lang="lv-LV" dirty="0"/>
              <a:t>Karjera teritorijas robežu nospraušanu dabā un iežogošanu</a:t>
            </a:r>
          </a:p>
          <a:p>
            <a:pPr lvl="1"/>
            <a:r>
              <a:rPr lang="lv-LV" dirty="0"/>
              <a:t>Koku un krūmu ciršanu;</a:t>
            </a:r>
          </a:p>
          <a:p>
            <a:pPr lvl="1"/>
            <a:r>
              <a:rPr lang="lv-LV" dirty="0"/>
              <a:t>Augsnes un segkārtas noņemšanu, tās novietošanu, uzglabāšanu, vaļņu ap ieguves vietu veidā;</a:t>
            </a:r>
          </a:p>
          <a:p>
            <a:pPr lvl="1"/>
            <a:endParaRPr lang="lv-LV" dirty="0"/>
          </a:p>
        </p:txBody>
      </p:sp>
    </p:spTree>
    <p:extLst>
      <p:ext uri="{BB962C8B-B14F-4D97-AF65-F5344CB8AC3E}">
        <p14:creationId xmlns:p14="http://schemas.microsoft.com/office/powerpoint/2010/main" val="3025078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a:effectLst>
                  <a:outerShdw blurRad="38100" dist="38100" dir="2700000" algn="tl">
                    <a:srgbClr val="000000">
                      <a:alpha val="43137"/>
                    </a:srgbClr>
                  </a:outerShdw>
                </a:effectLst>
              </a:rPr>
              <a:t>Segkārtas noņemšana</a:t>
            </a:r>
          </a:p>
        </p:txBody>
      </p:sp>
      <p:sp>
        <p:nvSpPr>
          <p:cNvPr id="3" name="Content Placeholder 2"/>
          <p:cNvSpPr>
            <a:spLocks noGrp="1"/>
          </p:cNvSpPr>
          <p:nvPr>
            <p:ph idx="1"/>
          </p:nvPr>
        </p:nvSpPr>
        <p:spPr/>
        <p:txBody>
          <a:bodyPr>
            <a:normAutofit/>
          </a:bodyPr>
          <a:lstStyle/>
          <a:p>
            <a:pPr marL="0" indent="0">
              <a:buNone/>
            </a:pPr>
            <a:r>
              <a:rPr lang="lv-LV" dirty="0"/>
              <a:t>Segkārtas noņemšana detalizēti tiks plānota tehniskajā projektā. Taču jebkurā gadījumā tiks ievēroti šādi nosacījumi:</a:t>
            </a:r>
          </a:p>
          <a:p>
            <a:pPr marL="0" indent="0">
              <a:buNone/>
            </a:pPr>
            <a:r>
              <a:rPr lang="lv-LV" dirty="0"/>
              <a:t>1. Segkārta tiks noņemta pakāpeniski – ik gadus ieguvei paredzētajai teritorijai;</a:t>
            </a:r>
          </a:p>
          <a:p>
            <a:pPr marL="0" indent="0">
              <a:buNone/>
            </a:pPr>
            <a:r>
              <a:rPr lang="lv-LV" dirty="0"/>
              <a:t>2. Auglīgās augsnes slānis tiks nošķūrēts ar buldozeru un uzglabāts atsevišķās krautnēs, esošā zemes īpašuma robežās, veidojot vaļņus pa karjera perimetru, tādējādi samazinot trokšņa traucējumus un putekļu izplatību. Teritorijas rekultivācijas laikā tā tiks izmantota karjera ūdenstilpju krastu apzaļumošanas darbiem. </a:t>
            </a:r>
          </a:p>
          <a:p>
            <a:endParaRPr lang="lv-LV" dirty="0"/>
          </a:p>
        </p:txBody>
      </p:sp>
    </p:spTree>
    <p:extLst>
      <p:ext uri="{BB962C8B-B14F-4D97-AF65-F5344CB8AC3E}">
        <p14:creationId xmlns:p14="http://schemas.microsoft.com/office/powerpoint/2010/main" val="2668890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a:t>Derīgā materiāla transports</a:t>
            </a:r>
            <a:br>
              <a:rPr lang="lv-LV" dirty="0"/>
            </a:br>
            <a:endParaRPr lang="lv-LV" dirty="0"/>
          </a:p>
        </p:txBody>
      </p:sp>
      <p:sp>
        <p:nvSpPr>
          <p:cNvPr id="3" name="Content Placeholder 2"/>
          <p:cNvSpPr>
            <a:spLocks noGrp="1"/>
          </p:cNvSpPr>
          <p:nvPr>
            <p:ph idx="1"/>
          </p:nvPr>
        </p:nvSpPr>
        <p:spPr/>
        <p:txBody>
          <a:bodyPr>
            <a:normAutofit fontScale="92500"/>
          </a:bodyPr>
          <a:lstStyle/>
          <a:p>
            <a:r>
              <a:rPr lang="lv-LV" dirty="0"/>
              <a:t>Iegūtā materiāla izvešanai paredzēts izmantot esošo piebraucamo ceļu, līdz ar to nav nepieciešams ierīkot jaunus infrastruktūras objektus. </a:t>
            </a:r>
          </a:p>
          <a:p>
            <a:r>
              <a:rPr lang="lv-LV" dirty="0"/>
              <a:t>No atradnes teritorijas materiāls tālāk tiks transportēts pa valsts vietējās nozīmes autoceļiem: galvenokārt pa V247 Mēri-Grundzāle-Vizla, pa kuru līdz valsts galvenajam autoceļam A2 Rīga–Sigulda-Igaunijas robeža (Veclaicene) ir ~3,2 km vai pa V-249 </a:t>
            </a:r>
            <a:r>
              <a:rPr lang="lv-LV" dirty="0" err="1"/>
              <a:t>Lankaskalns</a:t>
            </a:r>
            <a:r>
              <a:rPr lang="lv-LV" dirty="0"/>
              <a:t> –Vidaga un V-248 </a:t>
            </a:r>
            <a:r>
              <a:rPr lang="lv-LV" dirty="0" err="1"/>
              <a:t>Cergaļi</a:t>
            </a:r>
            <a:r>
              <a:rPr lang="lv-LV" dirty="0"/>
              <a:t>-Palsmane-</a:t>
            </a:r>
            <a:r>
              <a:rPr lang="lv-LV" dirty="0" err="1"/>
              <a:t>Ūdrupe</a:t>
            </a:r>
            <a:r>
              <a:rPr lang="lv-LV" dirty="0"/>
              <a:t> (mazāk izmantojamais ceļš).  </a:t>
            </a:r>
          </a:p>
          <a:p>
            <a:r>
              <a:rPr lang="lv-LV" dirty="0"/>
              <a:t>Darbības ierosinātājs sadarbībā ar pašvaldību risinās iespējamās dalības autoceļu uzturēšanā iespējas, tai skaitā nodrošinot šķembu materiālu, kā arī līdzdalību ceļu mitrināšanā vai apstrādē ar </a:t>
            </a:r>
            <a:r>
              <a:rPr lang="lv-LV" dirty="0" err="1"/>
              <a:t>pretputēšanas</a:t>
            </a:r>
            <a:r>
              <a:rPr lang="lv-LV" dirty="0"/>
              <a:t> līdzekļiem vasarās sausā laikā. </a:t>
            </a:r>
          </a:p>
          <a:p>
            <a:endParaRPr lang="lv-LV" dirty="0"/>
          </a:p>
        </p:txBody>
      </p:sp>
    </p:spTree>
    <p:extLst>
      <p:ext uri="{BB962C8B-B14F-4D97-AF65-F5344CB8AC3E}">
        <p14:creationId xmlns:p14="http://schemas.microsoft.com/office/powerpoint/2010/main" val="64930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a:t>Ieguves vietas rekultivācija</a:t>
            </a:r>
            <a:br>
              <a:rPr lang="lv-LV" dirty="0"/>
            </a:br>
            <a:endParaRPr lang="lv-LV" dirty="0"/>
          </a:p>
        </p:txBody>
      </p:sp>
      <p:sp>
        <p:nvSpPr>
          <p:cNvPr id="3" name="Content Placeholder 2"/>
          <p:cNvSpPr>
            <a:spLocks noGrp="1"/>
          </p:cNvSpPr>
          <p:nvPr>
            <p:ph idx="1"/>
          </p:nvPr>
        </p:nvSpPr>
        <p:spPr/>
        <p:txBody>
          <a:bodyPr/>
          <a:lstStyle/>
          <a:p>
            <a:r>
              <a:rPr lang="lv-LV" dirty="0"/>
              <a:t>Rekultivācija tiks uzsākta pakāpeniski, pēc atsevišķu iecirkņa daļu izstrādes, kopējie darbi tiks uzsākti pēc izstrādes darbu pabeigšanas 1 gada laikā saskaņā ar normatīvajos aktos noteiktajā kārtībā saskaņotu rekultivācijas projektu. </a:t>
            </a:r>
          </a:p>
          <a:p>
            <a:r>
              <a:rPr lang="lv-LV" dirty="0"/>
              <a:t>Prognozējams, ka tiks izveidota labiekārtota ūdenskrātuve.</a:t>
            </a:r>
          </a:p>
          <a:p>
            <a:r>
              <a:rPr lang="lv-LV" dirty="0"/>
              <a:t>Rekultivācijas procesā īpaša uzmanība tiks pievērsta karjera nogāžu planēšanai, droša slīpuma izveidei, lai novērstu noslīdeņus un nogruvums, kā arī nogāžu stiprināšanai, lai nepieļautu to izskalošanu lietavu laikā. </a:t>
            </a:r>
          </a:p>
          <a:p>
            <a:endParaRPr lang="lv-LV" dirty="0"/>
          </a:p>
        </p:txBody>
      </p:sp>
    </p:spTree>
    <p:extLst>
      <p:ext uri="{BB962C8B-B14F-4D97-AF65-F5344CB8AC3E}">
        <p14:creationId xmlns:p14="http://schemas.microsoft.com/office/powerpoint/2010/main" val="2504172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b="1" dirty="0"/>
              <a:t>Hidroloģiskais režīms</a:t>
            </a:r>
            <a:br>
              <a:rPr lang="lv-LV" dirty="0"/>
            </a:br>
            <a:endParaRPr lang="lv-LV" dirty="0"/>
          </a:p>
        </p:txBody>
      </p:sp>
      <p:sp>
        <p:nvSpPr>
          <p:cNvPr id="3" name="Content Placeholder 2"/>
          <p:cNvSpPr>
            <a:spLocks noGrp="1"/>
          </p:cNvSpPr>
          <p:nvPr>
            <p:ph idx="1"/>
          </p:nvPr>
        </p:nvSpPr>
        <p:spPr>
          <a:xfrm>
            <a:off x="838200" y="1147313"/>
            <a:ext cx="10515600" cy="5115464"/>
          </a:xfrm>
        </p:spPr>
        <p:txBody>
          <a:bodyPr>
            <a:normAutofit fontScale="85000" lnSpcReduction="20000"/>
          </a:bodyPr>
          <a:lstStyle/>
          <a:p>
            <a:endParaRPr lang="lv-LV" dirty="0"/>
          </a:p>
          <a:p>
            <a:r>
              <a:rPr lang="lv-LV" dirty="0"/>
              <a:t>Atradnes un tai piegulošajā teritorijā nav saglabājies dabiskais hidroloģiskais režīms, jo visā teritorijā ir veikti meliorācijas darbi. Iecirkņa vidus un ziemeļu daļu šķērso ziemeļaustrumu-dienvidrietumu virzienā orientēti grāvji (tagad pilnīgi vai daļēji norakti izstrādes gaitā), kas savienoti ar lielākiem novadgrāvjiem, kas savukārt ietek Palsas upē. Daļu no iecirkņa “</a:t>
            </a:r>
            <a:r>
              <a:rPr lang="lv-LV" dirty="0" err="1"/>
              <a:t>Jaunpurgaiļi</a:t>
            </a:r>
            <a:r>
              <a:rPr lang="lv-LV" dirty="0"/>
              <a:t> teritorijas aizņem agrākās derīgo izrakteņu ieguves rezultātā izveidojusies ūdenstilpe. Paredzētās darbības teritorijā un tās potenciālajā ietekmes zonā neatrodas citas ūdenstilpes.</a:t>
            </a:r>
          </a:p>
          <a:p>
            <a:r>
              <a:rPr lang="lv-LV" dirty="0"/>
              <a:t>Paredzētās darbības teritorijai tuvākā dabīgā ūdenstece – Vecpalsas upe, kas praktiski ir Palsas upes posms, kas no Palsas upes atdalīts pēc Palsas – Vizlas kanāla ierīkošanas. </a:t>
            </a:r>
          </a:p>
          <a:p>
            <a:r>
              <a:rPr lang="lv-LV" dirty="0"/>
              <a:t>Izmantojot meliorācijas grāvjus karjera ūdens pēc tā attīrīšanas no suspendētajām vielām tiks novadīts uz Vecpalsas upi.</a:t>
            </a:r>
          </a:p>
          <a:p>
            <a:r>
              <a:rPr lang="lv-LV" dirty="0"/>
              <a:t>Vecpalsas upe ietilpst Gaujas </a:t>
            </a:r>
            <a:r>
              <a:rPr lang="lv-LV" dirty="0" err="1"/>
              <a:t>lielbaseinā</a:t>
            </a:r>
            <a:r>
              <a:rPr lang="lv-LV" dirty="0"/>
              <a:t>, kā ūdens objekts G239 Vecpalsa. Grundzāles pagastā atrodas 37,982km2 no šī baseina. </a:t>
            </a:r>
          </a:p>
          <a:p>
            <a:r>
              <a:rPr lang="lv-LV" dirty="0"/>
              <a:t>Nodrošinot atbilstošu karjera ūdens attīrīšanu no suspendētajām vielām, nav prognozējama negatīva ietekme uz Vecpalsas  ūdens kvalitāti vai zivju resursiem.</a:t>
            </a:r>
          </a:p>
          <a:p>
            <a:endParaRPr lang="lv-LV" dirty="0"/>
          </a:p>
        </p:txBody>
      </p:sp>
    </p:spTree>
    <p:extLst>
      <p:ext uri="{BB962C8B-B14F-4D97-AF65-F5344CB8AC3E}">
        <p14:creationId xmlns:p14="http://schemas.microsoft.com/office/powerpoint/2010/main" val="1846814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Hidroģeoloģiskie apstākļi</a:t>
            </a:r>
          </a:p>
        </p:txBody>
      </p:sp>
      <p:sp>
        <p:nvSpPr>
          <p:cNvPr id="3" name="Content Placeholder 2"/>
          <p:cNvSpPr>
            <a:spLocks noGrp="1"/>
          </p:cNvSpPr>
          <p:nvPr>
            <p:ph idx="1"/>
          </p:nvPr>
        </p:nvSpPr>
        <p:spPr/>
        <p:txBody>
          <a:bodyPr>
            <a:normAutofit fontScale="92500" lnSpcReduction="20000"/>
          </a:bodyPr>
          <a:lstStyle/>
          <a:p>
            <a:r>
              <a:rPr lang="lv-LV" dirty="0"/>
              <a:t>Derīgā izrakteņa lielākā daļa atrodas zem pazemes ūdens līmeņa.</a:t>
            </a:r>
          </a:p>
          <a:p>
            <a:r>
              <a:rPr lang="lv-LV" dirty="0"/>
              <a:t>Izstrādes procesā tiks veikta ūdens līmeņa pazemināšana</a:t>
            </a:r>
          </a:p>
          <a:p>
            <a:r>
              <a:rPr lang="lv-LV" dirty="0"/>
              <a:t>Atbilstoši izpētes datiem, izstrādes gaitā ir sagaidāms liels ūdens pieplūdums, ko nosaka augsts dolomītu filtrācijas koeficients, kas apgrūtinās izstrādi. </a:t>
            </a:r>
          </a:p>
          <a:p>
            <a:r>
              <a:rPr lang="lv-LV" dirty="0"/>
              <a:t>Atsūknējot un novadot ūdeņus no karjera, ap to  veidosies depresijas piltuve Pļaviņu ūdens horizontā. Pļaviņu ūdens horizonta līmeņu pazeminājums un ūdeņu pieteces apjoms karjerā lielā mērā atkarīgs no karjera dziļuma.</a:t>
            </a:r>
          </a:p>
          <a:p>
            <a:r>
              <a:rPr lang="lv-LV" dirty="0"/>
              <a:t>Pamatojoties uz hidroģeoloģiskās modelēšanas rezultātiem, izstrādājot ieguves projektu tiks noteikts arī ieguves dziļums, kas prognozējami nepārsniegs 80mv.j.l. (</a:t>
            </a:r>
            <a:r>
              <a:rPr lang="lv-LV" dirty="0" err="1"/>
              <a:t>Jaunpurgaiļu</a:t>
            </a:r>
            <a:r>
              <a:rPr lang="lv-LV" dirty="0"/>
              <a:t> iecirknī veiktās ieguves dziļumu).</a:t>
            </a:r>
          </a:p>
        </p:txBody>
      </p:sp>
    </p:spTree>
    <p:extLst>
      <p:ext uri="{BB962C8B-B14F-4D97-AF65-F5344CB8AC3E}">
        <p14:creationId xmlns:p14="http://schemas.microsoft.com/office/powerpoint/2010/main" val="3414164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a:t>Paredzamā ietekme uz īpaši aizsargājamām dabas teritorijām</a:t>
            </a:r>
          </a:p>
        </p:txBody>
      </p:sp>
      <p:sp>
        <p:nvSpPr>
          <p:cNvPr id="3" name="Content Placeholder 2"/>
          <p:cNvSpPr>
            <a:spLocks noGrp="1"/>
          </p:cNvSpPr>
          <p:nvPr>
            <p:ph idx="1"/>
          </p:nvPr>
        </p:nvSpPr>
        <p:spPr>
          <a:xfrm>
            <a:off x="838200" y="1690688"/>
            <a:ext cx="10515600" cy="4856761"/>
          </a:xfrm>
        </p:spPr>
        <p:txBody>
          <a:bodyPr>
            <a:normAutofit fontScale="77500" lnSpcReduction="20000"/>
          </a:bodyPr>
          <a:lstStyle/>
          <a:p>
            <a:r>
              <a:rPr lang="lv-LV" dirty="0"/>
              <a:t>Paredzētās darbības teritorija neatrodas un tieši nerobežojas ar īpaši aizsargājamām dabas teritorijām vai mikroliegumiem. </a:t>
            </a:r>
          </a:p>
          <a:p>
            <a:r>
              <a:rPr lang="lv-LV" dirty="0"/>
              <a:t>Tuvākās ĪADT ir dabas liegums "Rauza" un aizsargājamo ainavu apvidus "Ziemeļgauja" (abas Natura 2000 teritorijas). </a:t>
            </a:r>
          </a:p>
          <a:p>
            <a:r>
              <a:rPr lang="lv-LV" dirty="0"/>
              <a:t>"Ziemeļgauja" atrodas apmēram 4 km attālumā uz austrumiem no paredzētās darbības teritorijas. Savukārt lieguma "Rauza" robeža pie Vecpalsas un Rauzas satekas atrodas apmēram 2 km augšpus pa straumi no paredzētās darbības teritorijas.</a:t>
            </a:r>
          </a:p>
          <a:p>
            <a:r>
              <a:rPr lang="lv-LV" dirty="0"/>
              <a:t>Dabas datu sistēmā “Ozols” nav ietverta informācija par īpaši aizsargājamām sugām vai biotopiem paredzētās darbības teritorijā. </a:t>
            </a:r>
          </a:p>
          <a:p>
            <a:r>
              <a:rPr lang="lv-LV" dirty="0"/>
              <a:t>Upe Palsa (Vecpalsa) visā tās garumā veido Eiropas nozīmes un īpaši aizsargājamu biotopu Latvijā - 3260 Upju straujteces un dabiski upju posmi, kas ir saudzējams (Ministru kabineta noteikumi Nr.421 (05.12.2000, groz. 28.05.2013) „Noteikumi par īpaši aizsargājamo biotopu veidu sarakstu”). Upes grunti veido akmeņi, kas palielina ekoloģisko nišu skaitu dažādiem organismiem, piemēram, bezmugurkaulniekiem.</a:t>
            </a:r>
          </a:p>
          <a:p>
            <a:r>
              <a:rPr lang="lv-LV" dirty="0"/>
              <a:t>Paredzētās darbības un tai piegulošajā teritorijā nav reģistrēti vēsturiski vai arheoloģiski pieminekļi vai to aizsargjoslas. </a:t>
            </a:r>
          </a:p>
          <a:p>
            <a:endParaRPr lang="lv-LV" dirty="0"/>
          </a:p>
        </p:txBody>
      </p:sp>
    </p:spTree>
    <p:extLst>
      <p:ext uri="{BB962C8B-B14F-4D97-AF65-F5344CB8AC3E}">
        <p14:creationId xmlns:p14="http://schemas.microsoft.com/office/powerpoint/2010/main" val="1450746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6649"/>
            <a:ext cx="10515600" cy="966159"/>
          </a:xfrm>
        </p:spPr>
        <p:txBody>
          <a:bodyPr/>
          <a:lstStyle/>
          <a:p>
            <a:r>
              <a:rPr lang="lv-LV" b="1" dirty="0">
                <a:effectLst>
                  <a:outerShdw blurRad="38100" dist="38100" dir="2700000" algn="tl">
                    <a:srgbClr val="000000">
                      <a:alpha val="43137"/>
                    </a:srgbClr>
                  </a:outerShdw>
                </a:effectLst>
              </a:rPr>
              <a:t>Prognozējamās ietekmes</a:t>
            </a:r>
          </a:p>
        </p:txBody>
      </p:sp>
      <p:sp>
        <p:nvSpPr>
          <p:cNvPr id="3" name="Content Placeholder 2"/>
          <p:cNvSpPr>
            <a:spLocks noGrp="1"/>
          </p:cNvSpPr>
          <p:nvPr>
            <p:ph idx="1"/>
          </p:nvPr>
        </p:nvSpPr>
        <p:spPr>
          <a:xfrm>
            <a:off x="838200" y="1112808"/>
            <a:ext cx="10515600" cy="5064155"/>
          </a:xfrm>
        </p:spPr>
        <p:txBody>
          <a:bodyPr>
            <a:normAutofit fontScale="62500" lnSpcReduction="20000"/>
          </a:bodyPr>
          <a:lstStyle/>
          <a:p>
            <a:r>
              <a:rPr lang="lv-LV" dirty="0"/>
              <a:t>Bioloģiskās daudzveidības iznīcināšana karjera teritorijā, atradnes izstrādes laikā. Šī ietekme ir lokāla un maznozīmīga, jo teritorijā nav zināmi īpaši aizsargājami biotopi vai sugas. Rekultivācijas rezultātā tiks izveidota augstvērtīga bioloģiski daudzveidīga teritorija ar ūdenstilpi un augstvērtīgu apzaļumošanu, kas balstīta uz reģionā dabīgām un vērtīgām sugām.</a:t>
            </a:r>
          </a:p>
          <a:p>
            <a:r>
              <a:rPr lang="lv-LV" dirty="0"/>
              <a:t>Pazemes ūdens resursu samazināšanās Pļaviņu ūdens horizontā. Resursu samazināšanās ir lokāla (depresijas piltuves teritorijā). Ūdens līmeņa pazemināšanās neatstāj būtisku negatīvu ietekmi uz kāda objekta ūdensapgādi, tā arī ir terminēta, jo pēc atradnes izstrādes, pārtraucot ūdens atsūknēšanu, depresijas piltuve pakāpeniski aizpildīsies un izzudīs. Prognozētajā depresijas piltuves teritorijā, kas veidosies karjera ūdens atsūknēšanas rezultātā, neatrodas reģistrēti ūdens ieguves urbumi, pazemes ūdens atradnes vai to aizsargjoslas.  Prognozētās depresijas piltuves teritorijā atrodas vairākas viensētas un to ūdens apgādei ierīkotās akas, taču ņemot vērā sporādisko gruntsūdens horizonta izplatību, maz ticams, ka karjera ūdeņu atsūknēšana varētu tās ietekmēt. </a:t>
            </a:r>
          </a:p>
          <a:p>
            <a:r>
              <a:rPr lang="lv-LV" dirty="0"/>
              <a:t>Dolomīta resursu samazināšanās reģionā. Ietekme ir neatgriezeniska un reģionāla. Pieejamie derīgo izrakteņu resursi samazināsies par iegūto apjomu. Taču šis daudzums ir nenozīmīgs Latvijas mērogā. </a:t>
            </a:r>
          </a:p>
          <a:p>
            <a:r>
              <a:rPr lang="lv-LV" dirty="0"/>
              <a:t>Ainavas izmaiņas. Karjera ierīkošana maina meža un ekstensīvi izmantotas lauksaimniecības zemes un krūmāju ainavu. Ainava ir mazvērtīga un tajā nav tālu skatu punktu.</a:t>
            </a:r>
          </a:p>
          <a:p>
            <a:r>
              <a:rPr lang="lv-LV" dirty="0"/>
              <a:t>Ietekme uz gaisa kvalitāti – būtiskākais putekļu emisijas sausā laikā, pārsvarā nepārsniedz normatīvajos aktos noteiktās robežvērtības;</a:t>
            </a:r>
          </a:p>
          <a:p>
            <a:r>
              <a:rPr lang="lv-LV" dirty="0"/>
              <a:t>Trokšņu traucējumi – nebūtiski, pārsvarā nepārsniedz normatīvajos aktos noteiktās robežvērtības ārpus ieguves vietas un autoceļa aizsargjoslas.</a:t>
            </a:r>
          </a:p>
          <a:p>
            <a:pPr marL="0" indent="0">
              <a:buNone/>
            </a:pPr>
            <a:endParaRPr lang="lv-LV" dirty="0"/>
          </a:p>
        </p:txBody>
      </p:sp>
    </p:spTree>
    <p:extLst>
      <p:ext uri="{BB962C8B-B14F-4D97-AF65-F5344CB8AC3E}">
        <p14:creationId xmlns:p14="http://schemas.microsoft.com/office/powerpoint/2010/main" val="4057490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83335"/>
            <a:ext cx="9144000" cy="5522242"/>
          </a:xfrm>
        </p:spPr>
        <p:txBody>
          <a:bodyPr>
            <a:normAutofit fontScale="90000"/>
          </a:bodyPr>
          <a:lstStyle/>
          <a:p>
            <a:br>
              <a:rPr lang="lv-LV" sz="3600" b="1" dirty="0"/>
            </a:br>
            <a:br>
              <a:rPr lang="lv-LV" sz="3600" b="1" dirty="0"/>
            </a:br>
            <a:r>
              <a:rPr lang="lv-LV" sz="3600" b="1" dirty="0"/>
              <a:t>Rakstiski rekomendācijas ietekmes uz vidi novērtējuma Programmas pilnveidošanai 30 dienu laikā pēc publikācijas lūdzam sūtīt:</a:t>
            </a:r>
            <a:br>
              <a:rPr lang="lv-LV" sz="3600" b="1" dirty="0"/>
            </a:br>
            <a:br>
              <a:rPr lang="lv-LV" sz="3600" b="1" dirty="0"/>
            </a:br>
            <a:r>
              <a:rPr lang="lv-LV" sz="3600" b="1" dirty="0"/>
              <a:t>Vides pārraudzības valsts birojam (Rūpniecības ielā 23, Rīgā, LV-1045, tālr. 67321173, e-pasts: pasts@vpvb.gov.lv, mājaslapas adrese: www.vpvb.gov.lv)</a:t>
            </a:r>
            <a:br>
              <a:rPr lang="lv-LV" sz="3600" b="1" dirty="0"/>
            </a:br>
            <a:r>
              <a:rPr lang="lv-LV" sz="3600" b="1" dirty="0"/>
              <a:t> </a:t>
            </a:r>
            <a:br>
              <a:rPr lang="lv-LV" sz="3600" b="1" dirty="0"/>
            </a:br>
            <a:endParaRPr lang="lv-LV" sz="4800" b="1" dirty="0"/>
          </a:p>
        </p:txBody>
      </p:sp>
      <p:sp>
        <p:nvSpPr>
          <p:cNvPr id="3" name="Subtitle 2"/>
          <p:cNvSpPr>
            <a:spLocks noGrp="1"/>
          </p:cNvSpPr>
          <p:nvPr>
            <p:ph type="subTitle" idx="1"/>
          </p:nvPr>
        </p:nvSpPr>
        <p:spPr>
          <a:xfrm>
            <a:off x="1524000" y="5926347"/>
            <a:ext cx="9144000" cy="45719"/>
          </a:xfrm>
        </p:spPr>
        <p:txBody>
          <a:bodyPr>
            <a:normAutofit fontScale="25000" lnSpcReduction="20000"/>
          </a:bodyPr>
          <a:lstStyle/>
          <a:p>
            <a:endParaRPr lang="lv-LV" dirty="0"/>
          </a:p>
        </p:txBody>
      </p:sp>
    </p:spTree>
    <p:extLst>
      <p:ext uri="{BB962C8B-B14F-4D97-AF65-F5344CB8AC3E}">
        <p14:creationId xmlns:p14="http://schemas.microsoft.com/office/powerpoint/2010/main" val="3559893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768150"/>
          </a:xfrm>
        </p:spPr>
        <p:txBody>
          <a:bodyPr>
            <a:normAutofit fontScale="90000"/>
          </a:bodyPr>
          <a:lstStyle/>
          <a:p>
            <a:br>
              <a:rPr lang="lv-LV" b="1" spc="300" dirty="0">
                <a:effectLst>
                  <a:outerShdw blurRad="38100" dist="38100" dir="2700000" algn="tl">
                    <a:srgbClr val="000000">
                      <a:alpha val="43137"/>
                    </a:srgbClr>
                  </a:outerShdw>
                </a:effectLst>
              </a:rPr>
            </a:br>
            <a:br>
              <a:rPr lang="lv-LV" b="1" spc="300" dirty="0">
                <a:effectLst>
                  <a:outerShdw blurRad="38100" dist="38100" dir="2700000" algn="tl">
                    <a:srgbClr val="000000">
                      <a:alpha val="43137"/>
                    </a:srgbClr>
                  </a:outerShdw>
                </a:effectLst>
              </a:rPr>
            </a:br>
            <a:br>
              <a:rPr lang="lv-LV" b="1" spc="300" dirty="0">
                <a:effectLst>
                  <a:outerShdw blurRad="38100" dist="38100" dir="2700000" algn="tl">
                    <a:srgbClr val="000000">
                      <a:alpha val="43137"/>
                    </a:srgbClr>
                  </a:outerShdw>
                </a:effectLst>
              </a:rPr>
            </a:br>
            <a:br>
              <a:rPr lang="lv-LV" b="1" spc="300" dirty="0">
                <a:effectLst>
                  <a:outerShdw blurRad="38100" dist="38100" dir="2700000" algn="tl">
                    <a:srgbClr val="000000">
                      <a:alpha val="43137"/>
                    </a:srgbClr>
                  </a:outerShdw>
                </a:effectLst>
              </a:rPr>
            </a:br>
            <a:r>
              <a:rPr lang="lv-LV" b="1" spc="300" dirty="0">
                <a:effectLst>
                  <a:outerShdw blurRad="38100" dist="38100" dir="2700000" algn="tl">
                    <a:srgbClr val="000000">
                      <a:alpha val="43137"/>
                    </a:srgbClr>
                  </a:outerShdw>
                </a:effectLst>
              </a:rPr>
              <a:t>Paldies par uzmanību</a:t>
            </a:r>
          </a:p>
        </p:txBody>
      </p:sp>
      <p:sp>
        <p:nvSpPr>
          <p:cNvPr id="3" name="Subtitle 2"/>
          <p:cNvSpPr>
            <a:spLocks noGrp="1"/>
          </p:cNvSpPr>
          <p:nvPr>
            <p:ph type="subTitle" idx="1"/>
          </p:nvPr>
        </p:nvSpPr>
        <p:spPr>
          <a:xfrm>
            <a:off x="1524000" y="4140678"/>
            <a:ext cx="9144000" cy="1117121"/>
          </a:xfrm>
        </p:spPr>
        <p:txBody>
          <a:bodyPr>
            <a:normAutofit/>
          </a:bodyPr>
          <a:lstStyle/>
          <a:p>
            <a:r>
              <a:rPr lang="lv-LV" sz="3200" b="1" dirty="0"/>
              <a:t>Jautājumi, ieteikumi </a:t>
            </a:r>
          </a:p>
        </p:txBody>
      </p:sp>
    </p:spTree>
    <p:extLst>
      <p:ext uri="{BB962C8B-B14F-4D97-AF65-F5344CB8AC3E}">
        <p14:creationId xmlns:p14="http://schemas.microsoft.com/office/powerpoint/2010/main" val="981379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3600" b="1" dirty="0">
                <a:effectLst>
                  <a:outerShdw blurRad="38100" dist="38100" dir="2700000" algn="tl">
                    <a:srgbClr val="000000">
                      <a:alpha val="43137"/>
                    </a:srgbClr>
                  </a:outerShdw>
                </a:effectLst>
              </a:rPr>
              <a:t> Sākotnējā sabiedriskā apspriešana IVN procesā</a:t>
            </a:r>
          </a:p>
        </p:txBody>
      </p:sp>
      <p:sp>
        <p:nvSpPr>
          <p:cNvPr id="3" name="Content Placeholder 2"/>
          <p:cNvSpPr>
            <a:spLocks noGrp="1"/>
          </p:cNvSpPr>
          <p:nvPr>
            <p:ph idx="1"/>
          </p:nvPr>
        </p:nvSpPr>
        <p:spPr/>
        <p:txBody>
          <a:bodyPr>
            <a:normAutofit fontScale="85000" lnSpcReduction="20000"/>
          </a:bodyPr>
          <a:lstStyle/>
          <a:p>
            <a:r>
              <a:rPr lang="lv-LV" dirty="0"/>
              <a:t>Ietekmes uz vidi novērtējuma procedūru nosaka likums «Par ietekmes uz vidi novērtējumu un 13.01.2015. Ministru kabineta noteikumi Nr.18 «Kārtība, kādā novērtē paredzētās darbības ietekmi uz vidi un akceptē paredzēto darbību»</a:t>
            </a:r>
          </a:p>
          <a:p>
            <a:r>
              <a:rPr lang="lv-LV" dirty="0"/>
              <a:t>Saskaņā ar normatīvajos aktos noteikto:, kā arī Pamatojoties uz Vides pārraudzības valsts biroja 26.04.2022. Lēmumu Nr. 5-02-1/14/2022 «Par ietekmes uz vidi novērtējuma procedūras piemērošanu un apvienošanu’’, un Vides pārraudzības valsts biroja 10.05.2023. Lēmumu Nr. 5-02-3/3/2023 «Par sabiedrības līdzdalības tiesību iespējamu pārkāpumu SIA “</a:t>
            </a:r>
            <a:r>
              <a:rPr lang="lv-LV" dirty="0" err="1"/>
              <a:t>Menergo</a:t>
            </a:r>
            <a:r>
              <a:rPr lang="lv-LV" dirty="0"/>
              <a:t> mežs” paredzētās darbības ietekmes uz vidi novērtējuma sākotnējā sabiedriskajā apspriešanā»  tiek veikta atkārtota Paredzētās darbības sākotnējā sabiedriskā apspriešana</a:t>
            </a:r>
          </a:p>
          <a:p>
            <a:r>
              <a:rPr lang="lv-LV" dirty="0"/>
              <a:t>Sākotnējās sabiedriskās apspriešanas mērķis – informēt sabiedrību par paredzēto darbību un dot iespēju sabiedrībai izteikt priekšlikumus par jautājumiem, kas ietverami IVN Programmā </a:t>
            </a:r>
          </a:p>
        </p:txBody>
      </p:sp>
    </p:spTree>
    <p:extLst>
      <p:ext uri="{BB962C8B-B14F-4D97-AF65-F5344CB8AC3E}">
        <p14:creationId xmlns:p14="http://schemas.microsoft.com/office/powerpoint/2010/main" val="2962698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7079"/>
          </a:xfrm>
        </p:spPr>
        <p:txBody>
          <a:bodyPr/>
          <a:lstStyle/>
          <a:p>
            <a:r>
              <a:rPr lang="lv-LV" b="1" dirty="0">
                <a:effectLst>
                  <a:outerShdw blurRad="38100" dist="38100" dir="2700000" algn="tl">
                    <a:srgbClr val="000000">
                      <a:alpha val="43137"/>
                    </a:srgbClr>
                  </a:outerShdw>
                </a:effectLst>
              </a:rPr>
              <a:t>Vispārējā informācija</a:t>
            </a:r>
          </a:p>
        </p:txBody>
      </p:sp>
      <p:sp>
        <p:nvSpPr>
          <p:cNvPr id="3" name="Content Placeholder 2"/>
          <p:cNvSpPr>
            <a:spLocks noGrp="1"/>
          </p:cNvSpPr>
          <p:nvPr>
            <p:ph idx="1"/>
          </p:nvPr>
        </p:nvSpPr>
        <p:spPr>
          <a:xfrm>
            <a:off x="838200" y="1242204"/>
            <a:ext cx="10515600" cy="4934759"/>
          </a:xfrm>
        </p:spPr>
        <p:txBody>
          <a:bodyPr>
            <a:normAutofit fontScale="85000" lnSpcReduction="20000"/>
          </a:bodyPr>
          <a:lstStyle/>
          <a:p>
            <a:pPr marL="0" indent="0">
              <a:buNone/>
            </a:pPr>
            <a:r>
              <a:rPr lang="lv-LV" b="1" dirty="0"/>
              <a:t>Darbības ierosinātājs: </a:t>
            </a:r>
            <a:r>
              <a:rPr lang="lv-LV" dirty="0"/>
              <a:t>  SIA “</a:t>
            </a:r>
            <a:r>
              <a:rPr lang="lv-LV" dirty="0" err="1"/>
              <a:t>Menergo</a:t>
            </a:r>
            <a:r>
              <a:rPr lang="lv-LV" dirty="0"/>
              <a:t> mežs”, kontaktadrese: Inčukalna novads, Inčukalna pagasts, Inčukalns, Atmodas iela 9-8, LV- 2141, Tālrunis:  22330885, E-pasts: purgaili@inbox.lv</a:t>
            </a:r>
          </a:p>
          <a:p>
            <a:pPr marL="0" indent="0">
              <a:buNone/>
            </a:pPr>
            <a:r>
              <a:rPr lang="lv-LV" b="1" dirty="0"/>
              <a:t>Paredzētā darbība: </a:t>
            </a:r>
            <a:r>
              <a:rPr lang="lv-LV" dirty="0"/>
              <a:t>derīgo izrakteņu (dolomīta) ieguve atradnē “Dzeņi” īpašumos </a:t>
            </a:r>
            <a:r>
              <a:rPr lang="lv-LV" dirty="0" err="1"/>
              <a:t>Jaunpurgaiļi</a:t>
            </a:r>
            <a:r>
              <a:rPr lang="lv-LV" dirty="0"/>
              <a:t>, Purgaiļi un Birztalas Grundzāles pagastā, Smiltenes novadā </a:t>
            </a:r>
          </a:p>
          <a:p>
            <a:pPr marL="0" indent="0">
              <a:buNone/>
            </a:pPr>
            <a:r>
              <a:rPr lang="lv-LV" b="1" dirty="0"/>
              <a:t>Paredzētās darbības teritorija: </a:t>
            </a:r>
            <a:r>
              <a:rPr lang="lv-LV" dirty="0"/>
              <a:t>Derīgo izrakteņu (dolomīta) ieguves turpināšana 9,855ha platībā, daļēji izstrādātā, dolomīta atradnes “Dzeņi” iecirknī “</a:t>
            </a:r>
            <a:r>
              <a:rPr lang="lv-LV" dirty="0" err="1"/>
              <a:t>Jaunpurgaiļi</a:t>
            </a:r>
            <a:r>
              <a:rPr lang="lv-LV" dirty="0"/>
              <a:t>”(zemes vienības kadastra apzīmējums 9458 009 0058) Kā arī veicot izpēti un pēc tam derīgā izrakteņa ieguvi šādos zemes īpašumos:</a:t>
            </a:r>
          </a:p>
          <a:p>
            <a:pPr marL="0" indent="0">
              <a:buNone/>
            </a:pPr>
            <a:r>
              <a:rPr lang="lv-LV" dirty="0"/>
              <a:t>•	Purgaiļi, kadastra Nr. 9458 009 0010, zemes gabala platība 74ha;</a:t>
            </a:r>
          </a:p>
          <a:p>
            <a:pPr marL="0" indent="0">
              <a:buNone/>
            </a:pPr>
            <a:r>
              <a:rPr lang="lv-LV" dirty="0"/>
              <a:t>•	Birztalas , kadastra Nr. 9458 009 0036, zemes gabala platība  1,52ha</a:t>
            </a:r>
          </a:p>
          <a:p>
            <a:pPr marL="0" indent="0">
              <a:buNone/>
            </a:pPr>
            <a:r>
              <a:rPr lang="lv-LV" dirty="0"/>
              <a:t>Pēc izpētes un IVN veikšanas tiks detalizēta ieguves platība minēto īpašumu robežās</a:t>
            </a:r>
          </a:p>
          <a:p>
            <a:pPr marL="0" indent="0">
              <a:buNone/>
            </a:pPr>
            <a:r>
              <a:rPr lang="lv-LV" dirty="0"/>
              <a:t>Kopējā zemes gabalu platība 85,32ha</a:t>
            </a:r>
          </a:p>
          <a:p>
            <a:pPr marL="0" indent="0">
              <a:buNone/>
            </a:pPr>
            <a:r>
              <a:rPr lang="lv-LV" dirty="0"/>
              <a:t> </a:t>
            </a:r>
          </a:p>
          <a:p>
            <a:pPr marL="457200" lvl="1" indent="0">
              <a:buNone/>
            </a:pPr>
            <a:endParaRPr lang="lv-LV" dirty="0"/>
          </a:p>
          <a:p>
            <a:pPr marL="457200" lvl="1" indent="0">
              <a:buNone/>
            </a:pPr>
            <a:endParaRPr lang="lv-LV" dirty="0"/>
          </a:p>
          <a:p>
            <a:pPr marL="0" indent="0">
              <a:buNone/>
            </a:pPr>
            <a:endParaRPr lang="lv-LV" dirty="0"/>
          </a:p>
          <a:p>
            <a:endParaRPr lang="lv-LV" dirty="0"/>
          </a:p>
        </p:txBody>
      </p:sp>
    </p:spTree>
    <p:extLst>
      <p:ext uri="{BB962C8B-B14F-4D97-AF65-F5344CB8AC3E}">
        <p14:creationId xmlns:p14="http://schemas.microsoft.com/office/powerpoint/2010/main" val="317810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294" y="0"/>
            <a:ext cx="4111412" cy="6858000"/>
          </a:xfrm>
          <a:prstGeom prst="rect">
            <a:avLst/>
          </a:prstGeom>
        </p:spPr>
      </p:pic>
    </p:spTree>
    <p:extLst>
      <p:ext uri="{BB962C8B-B14F-4D97-AF65-F5344CB8AC3E}">
        <p14:creationId xmlns:p14="http://schemas.microsoft.com/office/powerpoint/2010/main" val="836841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a:t>Paredzētās darbības teritorija</a:t>
            </a:r>
          </a:p>
        </p:txBody>
      </p:sp>
      <p:sp>
        <p:nvSpPr>
          <p:cNvPr id="3" name="Content Placeholder 2"/>
          <p:cNvSpPr>
            <a:spLocks noGrp="1"/>
          </p:cNvSpPr>
          <p:nvPr>
            <p:ph idx="1"/>
          </p:nvPr>
        </p:nvSpPr>
        <p:spPr>
          <a:xfrm>
            <a:off x="838200" y="1380226"/>
            <a:ext cx="10790208" cy="5193101"/>
          </a:xfrm>
        </p:spPr>
        <p:txBody>
          <a:bodyPr>
            <a:normAutofit fontScale="92500" lnSpcReduction="20000"/>
          </a:bodyPr>
          <a:lstStyle/>
          <a:p>
            <a:r>
              <a:rPr lang="lv-LV" dirty="0"/>
              <a:t>Nekustamais īpašums „</a:t>
            </a:r>
            <a:r>
              <a:rPr lang="lv-LV" dirty="0" err="1"/>
              <a:t>Jaunpurgaiļi</a:t>
            </a:r>
            <a:r>
              <a:rPr lang="lv-LV" dirty="0"/>
              <a:t>” (zemes vienības kadastra apzīmējums 9458 009 0058), Purgaiļi, kadastra Nr. 9458 009 0010, zemes gabala platība 74ha; Birztalas , kadastra Nr. 9458 009 0036, zemes gabala platība  1,52ha ir savstarpēji savienoti, atrodas Grundzāles pagastā, Smiltenes novadā. Derīgo izrakteņu atradnes “Dzeņi teritorijā. </a:t>
            </a:r>
          </a:p>
          <a:p>
            <a:r>
              <a:rPr lang="lv-LV" dirty="0"/>
              <a:t>Paredzētā darbība ietver dolomīta ieguves turpināšanu dolomīta atradnes “Dzeņi” iecirknī “</a:t>
            </a:r>
            <a:r>
              <a:rPr lang="lv-LV" dirty="0" err="1"/>
              <a:t>Jaunpurgaiļi</a:t>
            </a:r>
            <a:r>
              <a:rPr lang="lv-LV" dirty="0"/>
              <a:t>”. SIA „</a:t>
            </a:r>
            <a:r>
              <a:rPr lang="lv-LV" dirty="0" err="1"/>
              <a:t>Menergo</a:t>
            </a:r>
            <a:r>
              <a:rPr lang="lv-LV" dirty="0"/>
              <a:t> mežs” plāno atjaunot dolomīta ieguvi, kas tika veikta no 2009. līdz 2013.gadam. Pārsvarā iecirkņa «</a:t>
            </a:r>
            <a:r>
              <a:rPr lang="lv-LV" dirty="0" err="1"/>
              <a:t>Jaunpurgaiļi</a:t>
            </a:r>
            <a:r>
              <a:rPr lang="lv-LV" dirty="0"/>
              <a:t>» teritorija ir degradēta, daļēji applūdusi </a:t>
            </a:r>
            <a:r>
              <a:rPr lang="lv-LV" dirty="0" err="1"/>
              <a:t>nerekultivēta</a:t>
            </a:r>
            <a:r>
              <a:rPr lang="lv-LV" dirty="0"/>
              <a:t> ieguves teritorija.  </a:t>
            </a:r>
          </a:p>
          <a:p>
            <a:r>
              <a:rPr lang="lv-LV" dirty="0"/>
              <a:t>Zemes īpašumos Purgaiļi un Birztalas, kas atrodas atradnes Dzeņi C kategorijas krājumu robežās,  tiks veikta detalizēta ģeoloģiskā izpēte, kā rezultātā tiks akceptēti augstākas kategorijas krājumi un saņemta zemes dzīļu izmantošanas licence, kuras ietvaros tiks veikta derīgā izrakteņa ieguve. Teritorijas aizņem lauksaimniecības un meža zeme. Tikai pēc krājumu akceptācijas un zemes dzīļu izmantošanas licences saņemšanas būs zināma precīza ieguves teritorija, kurā veicama zemes lietošanas veida maiņa.</a:t>
            </a:r>
          </a:p>
          <a:p>
            <a:endParaRPr lang="lv-LV" dirty="0"/>
          </a:p>
          <a:p>
            <a:endParaRPr lang="lv-LV" dirty="0"/>
          </a:p>
          <a:p>
            <a:endParaRPr lang="lv-LV" dirty="0"/>
          </a:p>
        </p:txBody>
      </p:sp>
    </p:spTree>
    <p:extLst>
      <p:ext uri="{BB962C8B-B14F-4D97-AF65-F5344CB8AC3E}">
        <p14:creationId xmlns:p14="http://schemas.microsoft.com/office/powerpoint/2010/main" val="2788214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53398" y="0"/>
            <a:ext cx="5085203" cy="6858000"/>
          </a:xfrm>
          <a:prstGeom prst="rect">
            <a:avLst/>
          </a:prstGeom>
        </p:spPr>
      </p:pic>
    </p:spTree>
    <p:extLst>
      <p:ext uri="{BB962C8B-B14F-4D97-AF65-F5344CB8AC3E}">
        <p14:creationId xmlns:p14="http://schemas.microsoft.com/office/powerpoint/2010/main" val="4241673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a:t>Tuvākās apdzīvotās vietas</a:t>
            </a:r>
          </a:p>
        </p:txBody>
      </p:sp>
      <p:sp>
        <p:nvSpPr>
          <p:cNvPr id="3" name="Content Placeholder 2"/>
          <p:cNvSpPr>
            <a:spLocks noGrp="1"/>
          </p:cNvSpPr>
          <p:nvPr>
            <p:ph idx="1"/>
          </p:nvPr>
        </p:nvSpPr>
        <p:spPr/>
        <p:txBody>
          <a:bodyPr>
            <a:normAutofit/>
          </a:bodyPr>
          <a:lstStyle/>
          <a:p>
            <a:r>
              <a:rPr lang="lv-LV" dirty="0"/>
              <a:t>Paredzētās darbības vieta atrodas</a:t>
            </a:r>
          </a:p>
          <a:p>
            <a:r>
              <a:rPr lang="lv-LV" dirty="0"/>
              <a:t>~3.5 km (pa autoceļu)  uz dienvidiem-dienvidrietumiem no pagasta centra Grundzāles. </a:t>
            </a:r>
          </a:p>
          <a:p>
            <a:r>
              <a:rPr lang="lv-LV" dirty="0"/>
              <a:t>Novada centrs – Smiltene atrodas apmēram 20 km attālumā uz rietumiem (pa gaisa līniju). </a:t>
            </a:r>
          </a:p>
          <a:p>
            <a:r>
              <a:rPr lang="lv-LV" dirty="0"/>
              <a:t>Iecirkņa apkaimē (aptuveni 150-500 m attālumā) atrodas vairākas viensētas – „Birztalas”, „Spaliņi”, „Dārznieki” un „Dziļumi”, kā arī viesu māja „Purgaiļi”, kas izvietota apmēram 350 m attālumā uz dienvidaustrumiem</a:t>
            </a:r>
          </a:p>
          <a:p>
            <a:endParaRPr lang="lv-LV" dirty="0"/>
          </a:p>
        </p:txBody>
      </p:sp>
    </p:spTree>
    <p:extLst>
      <p:ext uri="{BB962C8B-B14F-4D97-AF65-F5344CB8AC3E}">
        <p14:creationId xmlns:p14="http://schemas.microsoft.com/office/powerpoint/2010/main" val="141620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a:effectLst>
                  <a:outerShdw blurRad="38100" dist="38100" dir="2700000" algn="tl">
                    <a:srgbClr val="000000">
                      <a:alpha val="43137"/>
                    </a:srgbClr>
                  </a:outerShdw>
                </a:effectLst>
              </a:rPr>
              <a:t>Paredzētās darbības raksturojums</a:t>
            </a:r>
          </a:p>
        </p:txBody>
      </p:sp>
      <p:sp>
        <p:nvSpPr>
          <p:cNvPr id="3" name="Content Placeholder 2"/>
          <p:cNvSpPr>
            <a:spLocks noGrp="1"/>
          </p:cNvSpPr>
          <p:nvPr>
            <p:ph idx="1"/>
          </p:nvPr>
        </p:nvSpPr>
        <p:spPr>
          <a:xfrm>
            <a:off x="838200" y="1414732"/>
            <a:ext cx="10515600" cy="5184475"/>
          </a:xfrm>
        </p:spPr>
        <p:txBody>
          <a:bodyPr>
            <a:normAutofit fontScale="92500" lnSpcReduction="10000"/>
          </a:bodyPr>
          <a:lstStyle/>
          <a:p>
            <a:r>
              <a:rPr lang="lv-LV" dirty="0"/>
              <a:t>Paredzētās darbības ietvaros plānota derīgā izrakteņa (Dolomīta) ieguve aptuveni 85ha platībā (platību precizē pēc zemes dzīļu izmantošanas Licences saņemšanas, Ieguves projekta izstrādes procesā, ņemot vērā visus aprobežojumus, ko nosaka IVN rezultāti, normatīvie akti, Smiltenes novada teritorijas plānojums un zemes dzīļu izmantošanas Licences nosacījumi) </a:t>
            </a:r>
          </a:p>
          <a:p>
            <a:r>
              <a:rPr lang="lv-LV" dirty="0"/>
              <a:t>Ieguve tiks veikta galvenokārt zem pazemes ūdens līmeņa. </a:t>
            </a:r>
          </a:p>
          <a:p>
            <a:r>
              <a:rPr lang="lv-LV" dirty="0"/>
              <a:t>Derīgā materiāla atdalīšanai no slāņa plānots izmantot </a:t>
            </a:r>
            <a:r>
              <a:rPr lang="lv-LV" dirty="0" err="1"/>
              <a:t>daudzrindu</a:t>
            </a:r>
            <a:r>
              <a:rPr lang="lv-LV" dirty="0"/>
              <a:t> palēninātas ierosmes spridzināšanas tehnoloģiju.</a:t>
            </a:r>
          </a:p>
          <a:p>
            <a:r>
              <a:rPr lang="lv-LV" dirty="0"/>
              <a:t>Sprādziena rezultātā dolomīts nelielā teritorijā tiek sadalīts bluķos un šķembās. Pēc materiāla atdalīšanas no slāņa nepieciešams veikt tā drupināšanu un šķirošanu frakcijās (sijāšanu). </a:t>
            </a:r>
          </a:p>
          <a:p>
            <a:r>
              <a:rPr lang="lv-LV" dirty="0"/>
              <a:t>Plānots izmantot pārvietojamos drupinātāju un sijātāju, tos izvietojot tieši pie slāņa, tādējādi samazinot transporta apjomus karjera teritorijā.</a:t>
            </a:r>
          </a:p>
          <a:p>
            <a:endParaRPr lang="lv-LV" dirty="0"/>
          </a:p>
          <a:p>
            <a:pPr marL="0" indent="0">
              <a:buNone/>
            </a:pPr>
            <a:endParaRPr lang="lv-LV" dirty="0"/>
          </a:p>
          <a:p>
            <a:pPr marL="457200" lvl="1" indent="0">
              <a:buNone/>
            </a:pPr>
            <a:endParaRPr lang="lv-LV" dirty="0"/>
          </a:p>
          <a:p>
            <a:pPr marL="457200" lvl="1" indent="0">
              <a:buNone/>
            </a:pPr>
            <a:endParaRPr lang="lv-LV" dirty="0"/>
          </a:p>
          <a:p>
            <a:endParaRPr lang="lv-LV" dirty="0"/>
          </a:p>
        </p:txBody>
      </p:sp>
    </p:spTree>
    <p:extLst>
      <p:ext uri="{BB962C8B-B14F-4D97-AF65-F5344CB8AC3E}">
        <p14:creationId xmlns:p14="http://schemas.microsoft.com/office/powerpoint/2010/main" val="3266833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a:t>Paredzētās darbības raksturojums -2</a:t>
            </a:r>
          </a:p>
        </p:txBody>
      </p:sp>
      <p:sp>
        <p:nvSpPr>
          <p:cNvPr id="3" name="Content Placeholder 2"/>
          <p:cNvSpPr>
            <a:spLocks noGrp="1"/>
          </p:cNvSpPr>
          <p:nvPr>
            <p:ph idx="1"/>
          </p:nvPr>
        </p:nvSpPr>
        <p:spPr>
          <a:xfrm>
            <a:off x="838200" y="1535502"/>
            <a:ext cx="10515600" cy="4917055"/>
          </a:xfrm>
        </p:spPr>
        <p:txBody>
          <a:bodyPr>
            <a:normAutofit fontScale="70000" lnSpcReduction="20000"/>
          </a:bodyPr>
          <a:lstStyle/>
          <a:p>
            <a:r>
              <a:rPr lang="lv-LV" dirty="0"/>
              <a:t>Materiāla ieguve tiks veikta ar atklātās ieguves metodi vienā vai divās </a:t>
            </a:r>
            <a:r>
              <a:rPr lang="lv-LV" dirty="0" err="1"/>
              <a:t>kāplēs</a:t>
            </a:r>
            <a:r>
              <a:rPr lang="lv-LV" dirty="0"/>
              <a:t> (atkarībā no Ieguves projektā plānotā, ņemot vērā materiāla slāņa biezumu), iegūstot visu derīgo materiālu līdz vidēji 6-8m biezā slānī, jeb līdz 80m </a:t>
            </a:r>
            <a:r>
              <a:rPr lang="lv-LV" dirty="0" err="1"/>
              <a:t>v.j.l</a:t>
            </a:r>
            <a:r>
              <a:rPr lang="lv-LV" dirty="0"/>
              <a:t>. atzīmei. </a:t>
            </a:r>
          </a:p>
          <a:p>
            <a:r>
              <a:rPr lang="lv-LV" dirty="0"/>
              <a:t>Ieguve tiks veikta nodrošinot  karjera ūdeņu atsūknēšanu;</a:t>
            </a:r>
          </a:p>
          <a:p>
            <a:r>
              <a:rPr lang="lv-LV" dirty="0"/>
              <a:t>Sašķirotais materiāls iespēju robežās tiek tieši iekrauts automašīnās izvešanai, atlikušais sagatavotais materiāls tiek sabērts </a:t>
            </a:r>
            <a:r>
              <a:rPr lang="lv-LV" dirty="0" err="1"/>
              <a:t>bērtnēs</a:t>
            </a:r>
            <a:r>
              <a:rPr lang="lv-LV" dirty="0"/>
              <a:t>, no kurām pakāpeniski tiek izvests pasūtītājiem. Transportu nodrošinās pasūtītāji ar savu autotransportu, kas atbilst Latvijas normatīvo aktu prasībām. </a:t>
            </a:r>
          </a:p>
          <a:p>
            <a:r>
              <a:rPr lang="lv-LV" dirty="0"/>
              <a:t>plānoto sagatavoto šķembu apjomu – 80 000m3 gadā.</a:t>
            </a:r>
          </a:p>
          <a:p>
            <a:r>
              <a:rPr lang="lv-LV" dirty="0"/>
              <a:t>Derīgos izrakteņus ir paredzēts iegūt visu gadu, atkarībā no pieprasījuma. Prognozēts, ka lielākie ieguves darbi plānoti gada siltajā periodā aprīlis –novembris, kad ieguvi plānots veikt līdz 10 stundām diennaktī darbi tiks veikti darba dienās, darba laikā prognozējami no 8.00 – 18.00. Pārējā gada laikā darbi tiks veikti fragmentāri, bet arī darba dienās darba laikā.</a:t>
            </a:r>
          </a:p>
          <a:p>
            <a:r>
              <a:rPr lang="lv-LV" dirty="0"/>
              <a:t>No segkārtas, kas tiks iegūta līdz šim neizmantotajā atradnes daļā, paredzēts,  izmantojot ekskavatoru un frontālo iekrāvēju (vai buldozeru), veidot atsevišķus augsnes, mālsmilts un  smalkās smilts vaļņus gar atradnes perimetru. Pēc izstrādes darbu pabeigšanas šo materiālu izmantos nogāžu un atradnes laukuma rekultivācijai.</a:t>
            </a:r>
          </a:p>
          <a:p>
            <a:endParaRPr lang="lv-LV" dirty="0"/>
          </a:p>
        </p:txBody>
      </p:sp>
    </p:spTree>
    <p:extLst>
      <p:ext uri="{BB962C8B-B14F-4D97-AF65-F5344CB8AC3E}">
        <p14:creationId xmlns:p14="http://schemas.microsoft.com/office/powerpoint/2010/main" val="22456787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8766</TotalTime>
  <Words>2052</Words>
  <Application>Microsoft Office PowerPoint</Application>
  <PresentationFormat>Widescreen</PresentationFormat>
  <Paragraphs>93</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SIA  “Menergo mežs”  paredzētās darbības „Derīgo izrakteņu (dolomīta) ieguve atradnē “Dzeņi” īpašumos Jaunpurgaiļi, Purgaiļi un Birztalas Grundzāles pagastā, Smiltenes novadā ”</vt:lpstr>
      <vt:lpstr> Sākotnējā sabiedriskā apspriešana IVN procesā</vt:lpstr>
      <vt:lpstr>Vispārējā informācija</vt:lpstr>
      <vt:lpstr>PowerPoint Presentation</vt:lpstr>
      <vt:lpstr>Paredzētās darbības teritorija</vt:lpstr>
      <vt:lpstr>PowerPoint Presentation</vt:lpstr>
      <vt:lpstr>Tuvākās apdzīvotās vietas</vt:lpstr>
      <vt:lpstr>Paredzētās darbības raksturojums</vt:lpstr>
      <vt:lpstr>Paredzētās darbības raksturojums -2</vt:lpstr>
      <vt:lpstr>Teritorijas sagatavošana ieguvei</vt:lpstr>
      <vt:lpstr>Segkārtas noņemšana</vt:lpstr>
      <vt:lpstr>Derīgā materiāla transports </vt:lpstr>
      <vt:lpstr>Ieguves vietas rekultivācija </vt:lpstr>
      <vt:lpstr>Hidroloģiskais režīms </vt:lpstr>
      <vt:lpstr>Hidroģeoloģiskie apstākļi</vt:lpstr>
      <vt:lpstr>Paredzamā ietekme uz īpaši aizsargājamām dabas teritorijām</vt:lpstr>
      <vt:lpstr>Prognozējamās ietekmes</vt:lpstr>
      <vt:lpstr>  Rakstiski rekomendācijas ietekmes uz vidi novērtējuma Programmas pilnveidošanai 30 dienu laikā pēc publikācijas lūdzam sūtīt:  Vides pārraudzības valsts birojam (Rūpniecības ielā 23, Rīgā, LV-1045, tālr. 67321173, e-pasts: pasts@vpvb.gov.lv, mājaslapas adrese: www.vpvb.gov.lv)   </vt:lpstr>
      <vt:lpstr>    Paldies par uzmanību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VAS Latvijas Dzelzceļš paredzētās darbības „Latvijas dzelzceļa tīkla elektrifikācija”</dc:title>
  <dc:creator>Windows User</dc:creator>
  <cp:lastModifiedBy>Inga Gavena</cp:lastModifiedBy>
  <cp:revision>125</cp:revision>
  <cp:lastPrinted>2018-10-28T21:29:34Z</cp:lastPrinted>
  <dcterms:created xsi:type="dcterms:W3CDTF">2013-10-17T12:03:17Z</dcterms:created>
  <dcterms:modified xsi:type="dcterms:W3CDTF">2023-06-22T05:48:52Z</dcterms:modified>
</cp:coreProperties>
</file>